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57" r:id="rId4"/>
    <p:sldId id="259" r:id="rId5"/>
    <p:sldId id="260" r:id="rId6"/>
    <p:sldId id="261" r:id="rId7"/>
    <p:sldId id="262"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A15DA9-8840-10CC-CEC2-20EB0ED272E5}" v="1" dt="2026-10-16T05:04:27.7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osen Essof" userId="fd5d4196-2e4f-4a61-9bc1-4b99213ff1d0" providerId="ADAL" clId="{404FF563-FA51-4915-99EA-4020636E0316}"/>
    <pc:docChg chg="undo custSel addSld modSld sldOrd">
      <pc:chgData name="Hoosen Essof" userId="fd5d4196-2e4f-4a61-9bc1-4b99213ff1d0" providerId="ADAL" clId="{404FF563-FA51-4915-99EA-4020636E0316}" dt="2026-10-08T11:05:20.568" v="33" actId="113"/>
      <pc:docMkLst>
        <pc:docMk/>
      </pc:docMkLst>
      <pc:sldChg chg="addSp modSp mod">
        <pc:chgData name="Hoosen Essof" userId="fd5d4196-2e4f-4a61-9bc1-4b99213ff1d0" providerId="ADAL" clId="{404FF563-FA51-4915-99EA-4020636E0316}" dt="2026-10-08T11:05:20.568" v="33" actId="113"/>
        <pc:sldMkLst>
          <pc:docMk/>
          <pc:sldMk cId="1087648948" sldId="262"/>
        </pc:sldMkLst>
        <pc:spChg chg="add mod">
          <ac:chgData name="Hoosen Essof" userId="fd5d4196-2e4f-4a61-9bc1-4b99213ff1d0" providerId="ADAL" clId="{404FF563-FA51-4915-99EA-4020636E0316}" dt="2026-10-08T11:05:20.568" v="33" actId="113"/>
          <ac:spMkLst>
            <pc:docMk/>
            <pc:sldMk cId="1087648948" sldId="262"/>
            <ac:spMk id="4" creationId="{71CC43D1-BAD6-546E-7B35-D41FD17985BE}"/>
          </ac:spMkLst>
        </pc:spChg>
      </pc:sldChg>
      <pc:sldChg chg="modSp mod ord">
        <pc:chgData name="Hoosen Essof" userId="fd5d4196-2e4f-4a61-9bc1-4b99213ff1d0" providerId="ADAL" clId="{404FF563-FA51-4915-99EA-4020636E0316}" dt="2026-10-08T10:42:27.898" v="2" actId="14100"/>
        <pc:sldMkLst>
          <pc:docMk/>
          <pc:sldMk cId="4286391667" sldId="263"/>
        </pc:sldMkLst>
        <pc:picChg chg="mod">
          <ac:chgData name="Hoosen Essof" userId="fd5d4196-2e4f-4a61-9bc1-4b99213ff1d0" providerId="ADAL" clId="{404FF563-FA51-4915-99EA-4020636E0316}" dt="2026-10-08T10:42:27.898" v="2" actId="14100"/>
          <ac:picMkLst>
            <pc:docMk/>
            <pc:sldMk cId="4286391667" sldId="263"/>
            <ac:picMk id="3" creationId="{E5952892-5855-535C-4D9E-C56C14B83684}"/>
          </ac:picMkLst>
        </pc:picChg>
      </pc:sldChg>
      <pc:sldChg chg="modSp add mod ord">
        <pc:chgData name="Hoosen Essof" userId="fd5d4196-2e4f-4a61-9bc1-4b99213ff1d0" providerId="ADAL" clId="{404FF563-FA51-4915-99EA-4020636E0316}" dt="2026-10-08T10:54:33.336" v="22"/>
        <pc:sldMkLst>
          <pc:docMk/>
          <pc:sldMk cId="3385453033" sldId="264"/>
        </pc:sldMkLst>
        <pc:spChg chg="mod">
          <ac:chgData name="Hoosen Essof" userId="fd5d4196-2e4f-4a61-9bc1-4b99213ff1d0" providerId="ADAL" clId="{404FF563-FA51-4915-99EA-4020636E0316}" dt="2026-10-08T10:54:33.336" v="22"/>
          <ac:spMkLst>
            <pc:docMk/>
            <pc:sldMk cId="3385453033" sldId="264"/>
            <ac:spMk id="3" creationId="{4753B072-03D8-D8E3-B17A-A4D03AADED79}"/>
          </ac:spMkLst>
        </pc:spChg>
        <pc:spChg chg="mod">
          <ac:chgData name="Hoosen Essof" userId="fd5d4196-2e4f-4a61-9bc1-4b99213ff1d0" providerId="ADAL" clId="{404FF563-FA51-4915-99EA-4020636E0316}" dt="2026-10-08T10:53:55.477" v="13" actId="1076"/>
          <ac:spMkLst>
            <pc:docMk/>
            <pc:sldMk cId="3385453033" sldId="264"/>
            <ac:spMk id="7" creationId="{4F6C7EA8-05F3-153E-4A2A-8BA705B7871F}"/>
          </ac:spMkLst>
        </pc:spChg>
      </pc:sldChg>
    </pc:docChg>
  </pc:docChgLst>
  <pc:docChgLst>
    <pc:chgData name="No Reply - Employability" userId="S::noreply.employability@regent.ac.za::c0a68182-bde6-4feb-8f4b-7b06addc097f" providerId="AD" clId="Web-{F05D44C4-6B4B-ADF8-3426-1BC63D22DEEB}"/>
    <pc:docChg chg="modSld">
      <pc:chgData name="No Reply - Employability" userId="S::noreply.employability@regent.ac.za::c0a68182-bde6-4feb-8f4b-7b06addc097f" providerId="AD" clId="Web-{F05D44C4-6B4B-ADF8-3426-1BC63D22DEEB}" dt="2026-10-12T12:32:07.663" v="11"/>
      <pc:docMkLst>
        <pc:docMk/>
      </pc:docMkLst>
      <pc:sldChg chg="modSp">
        <pc:chgData name="No Reply - Employability" userId="S::noreply.employability@regent.ac.za::c0a68182-bde6-4feb-8f4b-7b06addc097f" providerId="AD" clId="Web-{F05D44C4-6B4B-ADF8-3426-1BC63D22DEEB}" dt="2026-10-12T12:32:07.663" v="11"/>
        <pc:sldMkLst>
          <pc:docMk/>
          <pc:sldMk cId="3473831512" sldId="259"/>
        </pc:sldMkLst>
        <pc:graphicFrameChg chg="mod modGraphic">
          <ac:chgData name="No Reply - Employability" userId="S::noreply.employability@regent.ac.za::c0a68182-bde6-4feb-8f4b-7b06addc097f" providerId="AD" clId="Web-{F05D44C4-6B4B-ADF8-3426-1BC63D22DEEB}" dt="2026-10-12T12:32:07.663" v="11"/>
          <ac:graphicFrameMkLst>
            <pc:docMk/>
            <pc:sldMk cId="3473831512" sldId="259"/>
            <ac:graphicFrameMk id="2" creationId="{F23D2458-2636-F31B-7748-54CAE8D668E4}"/>
          </ac:graphicFrameMkLst>
        </pc:graphicFrameChg>
      </pc:sldChg>
    </pc:docChg>
  </pc:docChgLst>
  <pc:docChgLst>
    <pc:chgData name="No Reply - Employability" userId="S::noreply.employability@regent.ac.za::c0a68182-bde6-4feb-8f4b-7b06addc097f" providerId="AD" clId="Web-{DFA15DA9-8840-10CC-CEC2-20EB0ED272E5}"/>
    <pc:docChg chg="modSld">
      <pc:chgData name="No Reply - Employability" userId="S::noreply.employability@regent.ac.za::c0a68182-bde6-4feb-8f4b-7b06addc097f" providerId="AD" clId="Web-{DFA15DA9-8840-10CC-CEC2-20EB0ED272E5}" dt="2026-10-16T05:04:27.711" v="0" actId="1076"/>
      <pc:docMkLst>
        <pc:docMk/>
      </pc:docMkLst>
      <pc:sldChg chg="modSp">
        <pc:chgData name="No Reply - Employability" userId="S::noreply.employability@regent.ac.za::c0a68182-bde6-4feb-8f4b-7b06addc097f" providerId="AD" clId="Web-{DFA15DA9-8840-10CC-CEC2-20EB0ED272E5}" dt="2026-10-16T05:04:27.711" v="0" actId="1076"/>
        <pc:sldMkLst>
          <pc:docMk/>
          <pc:sldMk cId="225806066" sldId="256"/>
        </pc:sldMkLst>
        <pc:spChg chg="mod">
          <ac:chgData name="No Reply - Employability" userId="S::noreply.employability@regent.ac.za::c0a68182-bde6-4feb-8f4b-7b06addc097f" providerId="AD" clId="Web-{DFA15DA9-8840-10CC-CEC2-20EB0ED272E5}" dt="2026-10-16T05:04:27.711" v="0" actId="1076"/>
          <ac:spMkLst>
            <pc:docMk/>
            <pc:sldMk cId="225806066" sldId="256"/>
            <ac:spMk id="10" creationId="{DFBD8111-E5FF-B5F2-7F71-AD58BCF3044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A6989-8165-4E1B-D440-0FD4213C65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2D92AB49-B380-71AD-4B22-6C5ECC957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F8CE16CD-029A-4354-DD1F-673571057867}"/>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5" name="Footer Placeholder 4">
            <a:extLst>
              <a:ext uri="{FF2B5EF4-FFF2-40B4-BE49-F238E27FC236}">
                <a16:creationId xmlns:a16="http://schemas.microsoft.com/office/drawing/2014/main" id="{CDEEC91C-1819-A1D4-86F6-C9002E889E8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9B1A126-A196-D1AB-E74E-F55454DA9DF4}"/>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773411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D451-E7AD-9070-C8A0-BBDBFA82263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DF9D72D5-2991-78DF-31CD-E96F16B6E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D8AFDBB-B006-1420-BF5D-E88701526A6F}"/>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5" name="Footer Placeholder 4">
            <a:extLst>
              <a:ext uri="{FF2B5EF4-FFF2-40B4-BE49-F238E27FC236}">
                <a16:creationId xmlns:a16="http://schemas.microsoft.com/office/drawing/2014/main" id="{5146BB22-3756-E4AD-F6F9-AE5F6303BB7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394B87B-935B-8700-1895-F8F53B7D2865}"/>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2005594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DBF6A-FC89-B0C9-822B-D760835819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29636280-8612-5521-94D7-BA62CB2A3C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0605FC-C994-86A8-FD10-351E06A253E9}"/>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5" name="Footer Placeholder 4">
            <a:extLst>
              <a:ext uri="{FF2B5EF4-FFF2-40B4-BE49-F238E27FC236}">
                <a16:creationId xmlns:a16="http://schemas.microsoft.com/office/drawing/2014/main" id="{F62B0F04-129F-02AE-CDA4-89ED2A6DD97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F10076B-5414-C232-C1A4-A4C6C09CE4EF}"/>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13848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E0A9-0320-8F1F-5CE4-5287FD272904}"/>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BEEF18CC-FA37-96E0-A013-66EC60019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849C3A4E-BC29-E6E4-4EEE-EEDC6EDA30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3392B2F5-2A04-730D-E9C6-ACB33B87FD7C}"/>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6" name="Footer Placeholder 5">
            <a:extLst>
              <a:ext uri="{FF2B5EF4-FFF2-40B4-BE49-F238E27FC236}">
                <a16:creationId xmlns:a16="http://schemas.microsoft.com/office/drawing/2014/main" id="{24D87A40-8F23-237C-628D-C9F423213DC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8D5FD751-5AB0-40DE-EDA5-5986FA921DB1}"/>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3905973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02FE-C88E-E062-E15A-B4403AF94A54}"/>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2C058CA2-78DB-37AC-9BA0-980DBC0984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74EF07-95CC-63A0-1211-F04CB33F38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61A449DE-C427-3998-7C5C-DE02DCA664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8A9208-6010-90E3-B340-1803B903A4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8254EF08-D38F-6154-6DEB-43499B4B709E}"/>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8" name="Footer Placeholder 7">
            <a:extLst>
              <a:ext uri="{FF2B5EF4-FFF2-40B4-BE49-F238E27FC236}">
                <a16:creationId xmlns:a16="http://schemas.microsoft.com/office/drawing/2014/main" id="{669A31B9-52C0-278E-8672-DD2CA3D42122}"/>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0F7BBD37-92C7-8D86-71B9-0EEF0E6C14BD}"/>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1056376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3C6C-A7F1-1E0B-C736-C84C2C96F125}"/>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B2F8AF7B-39B5-6646-B1AD-696080757414}"/>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4" name="Footer Placeholder 3">
            <a:extLst>
              <a:ext uri="{FF2B5EF4-FFF2-40B4-BE49-F238E27FC236}">
                <a16:creationId xmlns:a16="http://schemas.microsoft.com/office/drawing/2014/main" id="{3F76B8A3-86C8-2470-A2D5-F45722E21A50}"/>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FA8027AD-EC7A-6931-6AA7-66D52572C646}"/>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252898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CB5995-26A8-BA5E-FDCD-CB11E5B9F8C8}"/>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3" name="Footer Placeholder 2">
            <a:extLst>
              <a:ext uri="{FF2B5EF4-FFF2-40B4-BE49-F238E27FC236}">
                <a16:creationId xmlns:a16="http://schemas.microsoft.com/office/drawing/2014/main" id="{EA7847A7-3FA7-D311-4920-18F0EBFAE355}"/>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E308ACCA-F47A-8E3F-1CBA-095AA98CFDCC}"/>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3858714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34AED-4AFD-E0B3-130F-72FE741017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A976AA5A-6A8F-79EC-CDE1-F3B66FCD4A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01B00FD5-C867-B643-6A81-A1C7646304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EB2BDA-8C88-EB7B-5F03-197D9CA1D839}"/>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6" name="Footer Placeholder 5">
            <a:extLst>
              <a:ext uri="{FF2B5EF4-FFF2-40B4-BE49-F238E27FC236}">
                <a16:creationId xmlns:a16="http://schemas.microsoft.com/office/drawing/2014/main" id="{8AB12A50-76E0-7A0D-AB3D-0CA0CEDE53D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BA48FC32-1919-8AC9-7003-1D7E50F16076}"/>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218881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937F-C3E4-D4C4-E9AE-3DA0D7B66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06671D75-4561-3580-2AE1-27302CD7C05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D06816EE-D41B-C021-3084-50F7DC8659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3DD1D6-1B24-FAD4-392C-454723F4D89E}"/>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6" name="Footer Placeholder 5">
            <a:extLst>
              <a:ext uri="{FF2B5EF4-FFF2-40B4-BE49-F238E27FC236}">
                <a16:creationId xmlns:a16="http://schemas.microsoft.com/office/drawing/2014/main" id="{4F058548-C7A6-DD7F-3B1C-452CEC9AACF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86979E4-8B63-F4BD-A933-DF2C4F4FB1F3}"/>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17386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E973-9E39-7D4A-8028-1E6414FF737F}"/>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1DC0CB64-B3B1-FEBC-3027-E4928647C7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A965064-5DE5-768A-7BD2-45845ADB46F2}"/>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5" name="Footer Placeholder 4">
            <a:extLst>
              <a:ext uri="{FF2B5EF4-FFF2-40B4-BE49-F238E27FC236}">
                <a16:creationId xmlns:a16="http://schemas.microsoft.com/office/drawing/2014/main" id="{963C1F1C-A108-B289-5D1C-FB3DC2D5A73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2AAF7D1-4FC8-D2DB-7624-3C4FF35537AF}"/>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3436417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5C0E23-431E-218D-8BCF-E4E2BBC89E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3B29B1E-4399-C6FD-4413-14AC5FF4E2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DCE12D5-7782-3CB2-5013-23DCEC5F9E96}"/>
              </a:ext>
            </a:extLst>
          </p:cNvPr>
          <p:cNvSpPr>
            <a:spLocks noGrp="1"/>
          </p:cNvSpPr>
          <p:nvPr>
            <p:ph type="dt" sz="half" idx="10"/>
          </p:nvPr>
        </p:nvSpPr>
        <p:spPr/>
        <p:txBody>
          <a:bodyPr/>
          <a:lstStyle/>
          <a:p>
            <a:fld id="{2CF29EA0-572F-49D9-B040-182C605606F7}" type="datetimeFigureOut">
              <a:rPr lang="en-ZA" smtClean="0"/>
              <a:t>2026/10/15</a:t>
            </a:fld>
            <a:endParaRPr lang="en-ZA"/>
          </a:p>
        </p:txBody>
      </p:sp>
      <p:sp>
        <p:nvSpPr>
          <p:cNvPr id="5" name="Footer Placeholder 4">
            <a:extLst>
              <a:ext uri="{FF2B5EF4-FFF2-40B4-BE49-F238E27FC236}">
                <a16:creationId xmlns:a16="http://schemas.microsoft.com/office/drawing/2014/main" id="{AF259E80-DC5C-D0F0-F648-5CFCABAB30C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02598B1-1AAC-12C8-6344-111C6EC98707}"/>
              </a:ext>
            </a:extLst>
          </p:cNvPr>
          <p:cNvSpPr>
            <a:spLocks noGrp="1"/>
          </p:cNvSpPr>
          <p:nvPr>
            <p:ph type="sldNum" sz="quarter" idx="12"/>
          </p:nvPr>
        </p:nvSpPr>
        <p:spPr/>
        <p:txBody>
          <a:bodyPr/>
          <a:lstStyle/>
          <a:p>
            <a:fld id="{8FBFA965-B1DB-4245-B187-00526F3CF01F}" type="slidenum">
              <a:rPr lang="en-ZA" smtClean="0"/>
              <a:t>‹#›</a:t>
            </a:fld>
            <a:endParaRPr lang="en-ZA"/>
          </a:p>
        </p:txBody>
      </p:sp>
    </p:spTree>
    <p:extLst>
      <p:ext uri="{BB962C8B-B14F-4D97-AF65-F5344CB8AC3E}">
        <p14:creationId xmlns:p14="http://schemas.microsoft.com/office/powerpoint/2010/main" val="1068842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3AB2F1-6A69-3BE2-8274-15DE877254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7F9495A7-6D2F-26ED-B7A9-ECEB1D7F10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71D593E2-80C8-95FF-489E-B4ED0E9B26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F29EA0-572F-49D9-B040-182C605606F7}" type="datetimeFigureOut">
              <a:rPr lang="en-ZA" smtClean="0"/>
              <a:t>2026/10/15</a:t>
            </a:fld>
            <a:endParaRPr lang="en-ZA"/>
          </a:p>
        </p:txBody>
      </p:sp>
      <p:sp>
        <p:nvSpPr>
          <p:cNvPr id="5" name="Footer Placeholder 4">
            <a:extLst>
              <a:ext uri="{FF2B5EF4-FFF2-40B4-BE49-F238E27FC236}">
                <a16:creationId xmlns:a16="http://schemas.microsoft.com/office/drawing/2014/main" id="{8D171601-CB7B-136E-74CE-5200B687E2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8A54DEAA-22CD-8B02-78BE-B700CD681E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BFA965-B1DB-4245-B187-00526F3CF01F}" type="slidenum">
              <a:rPr lang="en-ZA" smtClean="0"/>
              <a:t>‹#›</a:t>
            </a:fld>
            <a:endParaRPr lang="en-ZA"/>
          </a:p>
        </p:txBody>
      </p:sp>
    </p:spTree>
    <p:extLst>
      <p:ext uri="{BB962C8B-B14F-4D97-AF65-F5344CB8AC3E}">
        <p14:creationId xmlns:p14="http://schemas.microsoft.com/office/powerpoint/2010/main" val="829306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t, 17 October 2026.&#10;&#10;AI-generated content may be incorrect.">
            <a:extLst>
              <a:ext uri="{FF2B5EF4-FFF2-40B4-BE49-F238E27FC236}">
                <a16:creationId xmlns:a16="http://schemas.microsoft.com/office/drawing/2014/main" id="{E5952892-5855-535C-4D9E-C56C14B83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286391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0E80A19-78D2-E21A-24C7-B4156E73FDE7}"/>
              </a:ext>
            </a:extLst>
          </p:cNvPr>
          <p:cNvGraphicFramePr>
            <a:graphicFrameLocks noGrp="1"/>
          </p:cNvGraphicFramePr>
          <p:nvPr>
            <p:extLst>
              <p:ext uri="{D42A27DB-BD31-4B8C-83A1-F6EECF244321}">
                <p14:modId xmlns:p14="http://schemas.microsoft.com/office/powerpoint/2010/main" val="3244328539"/>
              </p:ext>
            </p:extLst>
          </p:nvPr>
        </p:nvGraphicFramePr>
        <p:xfrm>
          <a:off x="1119187" y="1125379"/>
          <a:ext cx="7796213" cy="3959352"/>
        </p:xfrm>
        <a:graphic>
          <a:graphicData uri="http://schemas.openxmlformats.org/drawingml/2006/table">
            <a:tbl>
              <a:tblPr firstRow="1" firstCol="1" bandRow="1">
                <a:tableStyleId>{72833802-FEF1-4C79-8D5D-14CF1EAF98D9}</a:tableStyleId>
              </a:tblPr>
              <a:tblGrid>
                <a:gridCol w="6472238">
                  <a:extLst>
                    <a:ext uri="{9D8B030D-6E8A-4147-A177-3AD203B41FA5}">
                      <a16:colId xmlns:a16="http://schemas.microsoft.com/office/drawing/2014/main" val="2416815372"/>
                    </a:ext>
                  </a:extLst>
                </a:gridCol>
                <a:gridCol w="1323975">
                  <a:extLst>
                    <a:ext uri="{9D8B030D-6E8A-4147-A177-3AD203B41FA5}">
                      <a16:colId xmlns:a16="http://schemas.microsoft.com/office/drawing/2014/main" val="1612042434"/>
                    </a:ext>
                  </a:extLst>
                </a:gridCol>
              </a:tblGrid>
              <a:tr h="215900">
                <a:tc>
                  <a:txBody>
                    <a:bodyPr/>
                    <a:lstStyle/>
                    <a:p>
                      <a:pP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Promotion Factor</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Score</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2395926220"/>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consistently deliver strong results</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6331525"/>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My manager knows what I contribute</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1349197"/>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People outside my immediate team know my capabilities</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7657766"/>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take initiative without always being asked</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2915204"/>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solve problems rather than only identifying them</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463049"/>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have strong professional relationships</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2327844"/>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demonstrate leadership even without a management title</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9855199"/>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My manager knows my career ambitions</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0892899"/>
                  </a:ext>
                </a:extLst>
              </a:tr>
              <a:tr h="21590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am developing skills required for the next level</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2424106"/>
                  </a:ext>
                </a:extLst>
              </a:tr>
              <a:tr h="0">
                <a:tc>
                  <a:txBody>
                    <a:bodyPr/>
                    <a:lstStyle/>
                    <a:p>
                      <a:pPr>
                        <a:lnSpc>
                          <a:spcPct val="115000"/>
                        </a:lnSpc>
                        <a:spcAft>
                          <a:spcPts val="800"/>
                        </a:spcAft>
                        <a:buNone/>
                      </a:pPr>
                      <a:r>
                        <a:rPr lang="en-ZA" sz="2000" b="0" kern="100">
                          <a:effectLst/>
                          <a:latin typeface="Calibri" panose="020F0502020204030204" pitchFamily="34" charset="0"/>
                          <a:ea typeface="Calibri" panose="020F0502020204030204" pitchFamily="34" charset="0"/>
                          <a:cs typeface="Calibri" panose="020F0502020204030204" pitchFamily="34" charset="0"/>
                        </a:rPr>
                        <a:t>I can clearly explain the value I bring to the organisation</a:t>
                      </a:r>
                      <a:endParaRPr lang="en-ZA" sz="2400" b="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9174096"/>
                  </a:ext>
                </a:extLst>
              </a:tr>
              <a:tr h="215900">
                <a:tc>
                  <a:txBody>
                    <a:bodyPr/>
                    <a:lstStyle/>
                    <a:p>
                      <a:pP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TOTAL</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800"/>
                        </a:spcAft>
                        <a:buNone/>
                      </a:pPr>
                      <a:r>
                        <a:rPr lang="en-ZA" sz="2000" kern="100">
                          <a:effectLst/>
                          <a:latin typeface="Calibri" panose="020F0502020204030204" pitchFamily="34" charset="0"/>
                          <a:ea typeface="Calibri" panose="020F0502020204030204" pitchFamily="34" charset="0"/>
                          <a:cs typeface="Calibri" panose="020F0502020204030204" pitchFamily="34" charset="0"/>
                        </a:rPr>
                        <a:t>/ 50</a:t>
                      </a:r>
                      <a:endParaRPr lang="en-ZA"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7582930"/>
                  </a:ext>
                </a:extLst>
              </a:tr>
            </a:tbl>
          </a:graphicData>
        </a:graphic>
      </p:graphicFrame>
      <p:graphicFrame>
        <p:nvGraphicFramePr>
          <p:cNvPr id="8" name="Table 7">
            <a:extLst>
              <a:ext uri="{FF2B5EF4-FFF2-40B4-BE49-F238E27FC236}">
                <a16:creationId xmlns:a16="http://schemas.microsoft.com/office/drawing/2014/main" id="{EEEC55F3-7632-B4C5-D029-6A8D87B1C6A8}"/>
              </a:ext>
            </a:extLst>
          </p:cNvPr>
          <p:cNvGraphicFramePr>
            <a:graphicFrameLocks noGrp="1"/>
          </p:cNvGraphicFramePr>
          <p:nvPr>
            <p:extLst>
              <p:ext uri="{D42A27DB-BD31-4B8C-83A1-F6EECF244321}">
                <p14:modId xmlns:p14="http://schemas.microsoft.com/office/powerpoint/2010/main" val="1509747679"/>
              </p:ext>
            </p:extLst>
          </p:nvPr>
        </p:nvGraphicFramePr>
        <p:xfrm>
          <a:off x="9096375" y="1125379"/>
          <a:ext cx="2440472" cy="3972560"/>
        </p:xfrm>
        <a:graphic>
          <a:graphicData uri="http://schemas.openxmlformats.org/drawingml/2006/table">
            <a:tbl>
              <a:tblPr>
                <a:tableStyleId>{5C22544A-7EE6-4342-B048-85BDC9FD1C3A}</a:tableStyleId>
              </a:tblPr>
              <a:tblGrid>
                <a:gridCol w="2440472">
                  <a:extLst>
                    <a:ext uri="{9D8B030D-6E8A-4147-A177-3AD203B41FA5}">
                      <a16:colId xmlns:a16="http://schemas.microsoft.com/office/drawing/2014/main" val="4270115371"/>
                    </a:ext>
                  </a:extLst>
                </a:gridCol>
              </a:tblGrid>
              <a:tr h="0">
                <a:tc>
                  <a:txBody>
                    <a:bodyPr/>
                    <a:lstStyle/>
                    <a:p>
                      <a:pPr algn="l">
                        <a:lnSpc>
                          <a:spcPct val="100000"/>
                        </a:lnSpc>
                        <a:spcAft>
                          <a:spcPts val="800"/>
                        </a:spcAft>
                        <a:buNone/>
                      </a:pPr>
                      <a:r>
                        <a:rPr lang="en-ZA" sz="1800" b="1"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Score:</a:t>
                      </a:r>
                    </a:p>
                    <a:p>
                      <a:pPr marL="342900" lvl="0" indent="-342900" algn="l">
                        <a:lnSpc>
                          <a:spcPct val="100000"/>
                        </a:lnSpc>
                        <a:spcAft>
                          <a:spcPts val="800"/>
                        </a:spcAft>
                        <a:buSzPts val="1000"/>
                        <a:buFont typeface="Symbol" panose="05050102010706020507" pitchFamily="18" charset="2"/>
                        <a:buChar char=""/>
                        <a:tabLst>
                          <a:tab pos="457200" algn="l"/>
                        </a:tabLst>
                      </a:pPr>
                      <a:r>
                        <a:rPr lang="en-ZA" sz="1800"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40-50: Strong promotion readiness</a:t>
                      </a:r>
                    </a:p>
                    <a:p>
                      <a:pPr marL="342900" lvl="0" indent="-342900" algn="l">
                        <a:lnSpc>
                          <a:spcPct val="100000"/>
                        </a:lnSpc>
                        <a:spcAft>
                          <a:spcPts val="800"/>
                        </a:spcAft>
                        <a:buSzPts val="1000"/>
                        <a:buFont typeface="Symbol" panose="05050102010706020507" pitchFamily="18" charset="2"/>
                        <a:buChar char=""/>
                        <a:tabLst>
                          <a:tab pos="457200" algn="l"/>
                        </a:tabLst>
                      </a:pPr>
                      <a:r>
                        <a:rPr lang="en-ZA" sz="1800"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30-39: Good foundation, but some gaps</a:t>
                      </a:r>
                    </a:p>
                    <a:p>
                      <a:pPr marL="342900" lvl="0" indent="-342900" algn="l">
                        <a:lnSpc>
                          <a:spcPct val="100000"/>
                        </a:lnSpc>
                        <a:spcAft>
                          <a:spcPts val="800"/>
                        </a:spcAft>
                        <a:buSzPts val="1000"/>
                        <a:buFont typeface="Symbol" panose="05050102010706020507" pitchFamily="18" charset="2"/>
                        <a:buChar char=""/>
                        <a:tabLst>
                          <a:tab pos="457200" algn="l"/>
                        </a:tabLst>
                      </a:pPr>
                      <a:r>
                        <a:rPr lang="en-ZA" sz="1800"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20-29: Career development required</a:t>
                      </a:r>
                    </a:p>
                    <a:p>
                      <a:pPr marL="342900" lvl="0" indent="-342900" algn="l">
                        <a:lnSpc>
                          <a:spcPct val="100000"/>
                        </a:lnSpc>
                        <a:spcAft>
                          <a:spcPts val="800"/>
                        </a:spcAft>
                        <a:buSzPts val="1000"/>
                        <a:buFont typeface="Symbol" panose="05050102010706020507" pitchFamily="18" charset="2"/>
                        <a:buChar char=""/>
                        <a:tabLst>
                          <a:tab pos="228600" algn="l"/>
                        </a:tabLst>
                      </a:pPr>
                      <a:r>
                        <a:rPr lang="en-ZA" sz="1800"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Below 20: Time to actively reposition your career</a:t>
                      </a:r>
                    </a:p>
                  </a:txBody>
                  <a:tcPr marL="114300" marR="114300" marT="0" marB="0">
                    <a:solidFill>
                      <a:srgbClr val="C00000"/>
                    </a:solidFill>
                  </a:tcPr>
                </a:tc>
                <a:extLst>
                  <a:ext uri="{0D108BD9-81ED-4DB2-BD59-A6C34878D82A}">
                    <a16:rowId xmlns:a16="http://schemas.microsoft.com/office/drawing/2014/main" val="2250588634"/>
                  </a:ext>
                </a:extLst>
              </a:tr>
            </a:tbl>
          </a:graphicData>
        </a:graphic>
      </p:graphicFrame>
      <p:sp>
        <p:nvSpPr>
          <p:cNvPr id="10" name="TextBox 9">
            <a:extLst>
              <a:ext uri="{FF2B5EF4-FFF2-40B4-BE49-F238E27FC236}">
                <a16:creationId xmlns:a16="http://schemas.microsoft.com/office/drawing/2014/main" id="{DFBD8111-E5FF-B5F2-7F71-AD58BCF30440}"/>
              </a:ext>
            </a:extLst>
          </p:cNvPr>
          <p:cNvSpPr txBox="1"/>
          <p:nvPr/>
        </p:nvSpPr>
        <p:spPr>
          <a:xfrm>
            <a:off x="1034082" y="5439561"/>
            <a:ext cx="7881317" cy="369332"/>
          </a:xfrm>
          <a:prstGeom prst="rect">
            <a:avLst/>
          </a:prstGeom>
          <a:noFill/>
        </p:spPr>
        <p:txBody>
          <a:bodyPr wrap="square">
            <a:spAutoFit/>
          </a:bodyPr>
          <a:lstStyle/>
          <a:p>
            <a:r>
              <a:rPr lang="en-ZA" sz="1800" b="1">
                <a:solidFill>
                  <a:srgbClr val="C00000"/>
                </a:solidFill>
                <a:effectLst/>
                <a:latin typeface="+mn-lt"/>
                <a:ea typeface="Aptos" panose="020B0004020202020204" pitchFamily="34" charset="0"/>
              </a:rPr>
              <a:t>NOTE: This is a personal reflection tool and not a formal assessment. </a:t>
            </a:r>
            <a:endParaRPr lang="en-ZA" b="1">
              <a:solidFill>
                <a:srgbClr val="C00000"/>
              </a:solidFill>
            </a:endParaRPr>
          </a:p>
        </p:txBody>
      </p:sp>
      <p:sp>
        <p:nvSpPr>
          <p:cNvPr id="12" name="TextBox 11">
            <a:extLst>
              <a:ext uri="{FF2B5EF4-FFF2-40B4-BE49-F238E27FC236}">
                <a16:creationId xmlns:a16="http://schemas.microsoft.com/office/drawing/2014/main" id="{5DDC0AF8-314F-20F6-7824-2FB6A260FA1D}"/>
              </a:ext>
            </a:extLst>
          </p:cNvPr>
          <p:cNvSpPr txBox="1"/>
          <p:nvPr/>
        </p:nvSpPr>
        <p:spPr>
          <a:xfrm>
            <a:off x="1143000" y="450467"/>
            <a:ext cx="9396412" cy="523220"/>
          </a:xfrm>
          <a:prstGeom prst="rect">
            <a:avLst/>
          </a:prstGeom>
          <a:noFill/>
        </p:spPr>
        <p:txBody>
          <a:bodyPr wrap="square">
            <a:spAutoFit/>
          </a:bodyPr>
          <a:lstStyle/>
          <a:p>
            <a:pPr>
              <a:lnSpc>
                <a:spcPct val="100000"/>
              </a:lnSpc>
              <a:spcAft>
                <a:spcPts val="800"/>
              </a:spcAft>
              <a:buNone/>
            </a:pPr>
            <a:r>
              <a:rPr lang="en-ZA" sz="2800" b="1" kern="100">
                <a:effectLst/>
                <a:latin typeface="Calibri" panose="020F0502020204030204" pitchFamily="34" charset="0"/>
                <a:ea typeface="Calibri" panose="020F0502020204030204" pitchFamily="34" charset="0"/>
                <a:cs typeface="Calibri" panose="020F0502020204030204" pitchFamily="34" charset="0"/>
              </a:rPr>
              <a:t>1. Promotion Readiness Scorecard (rate 1-5)</a:t>
            </a:r>
            <a:endParaRPr lang="en-ZA" sz="3200" kern="100">
              <a:effectLst/>
              <a:latin typeface="Calibri" panose="020F0502020204030204" pitchFamily="34" charset="0"/>
              <a:ea typeface="Calibri" panose="020F0502020204030204" pitchFamily="34" charset="0"/>
              <a:cs typeface="Calibri" panose="020F0502020204030204" pitchFamily="34" charset="0"/>
            </a:endParaRPr>
          </a:p>
        </p:txBody>
      </p:sp>
      <p:pic>
        <p:nvPicPr>
          <p:cNvPr id="14" name="Picture 13" descr="EMPLOYABILITY &amp; Career Services&#10;&#10;AI-generated content may be incorrect.">
            <a:extLst>
              <a:ext uri="{FF2B5EF4-FFF2-40B4-BE49-F238E27FC236}">
                <a16:creationId xmlns:a16="http://schemas.microsoft.com/office/drawing/2014/main" id="{BAE83298-B005-F87F-EC6F-9725A8033026}"/>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16" name="Picture 15"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21A8CFB9-DB23-4DA9-2F58-3E03725F6E10}"/>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Tree>
    <p:extLst>
      <p:ext uri="{BB962C8B-B14F-4D97-AF65-F5344CB8AC3E}">
        <p14:creationId xmlns:p14="http://schemas.microsoft.com/office/powerpoint/2010/main" val="225806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9ACCC9-FDFF-AEDD-CAE0-47B99618D939}"/>
              </a:ext>
            </a:extLst>
          </p:cNvPr>
          <p:cNvSpPr txBox="1"/>
          <p:nvPr/>
        </p:nvSpPr>
        <p:spPr>
          <a:xfrm>
            <a:off x="1143000" y="1749196"/>
            <a:ext cx="9281905" cy="369332"/>
          </a:xfrm>
          <a:prstGeom prst="rect">
            <a:avLst/>
          </a:prstGeom>
          <a:noFill/>
        </p:spPr>
        <p:txBody>
          <a:bodyPr wrap="square" rtlCol="0">
            <a:spAutoFit/>
          </a:bodyPr>
          <a:lstStyle/>
          <a:p>
            <a:r>
              <a:rPr lang="en-ZA"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p:txBody>
      </p:sp>
      <p:sp>
        <p:nvSpPr>
          <p:cNvPr id="8" name="TextBox 7">
            <a:extLst>
              <a:ext uri="{FF2B5EF4-FFF2-40B4-BE49-F238E27FC236}">
                <a16:creationId xmlns:a16="http://schemas.microsoft.com/office/drawing/2014/main" id="{A4E289DF-D42F-2749-0338-39A7B9355B9C}"/>
              </a:ext>
            </a:extLst>
          </p:cNvPr>
          <p:cNvSpPr txBox="1"/>
          <p:nvPr/>
        </p:nvSpPr>
        <p:spPr>
          <a:xfrm>
            <a:off x="1143000" y="719975"/>
            <a:ext cx="9396412" cy="954107"/>
          </a:xfrm>
          <a:prstGeom prst="rect">
            <a:avLst/>
          </a:prstGeom>
          <a:noFill/>
        </p:spPr>
        <p:txBody>
          <a:bodyPr wrap="square">
            <a:spAutoFit/>
          </a:bodyPr>
          <a:lstStyle/>
          <a:p>
            <a:pPr>
              <a:lnSpc>
                <a:spcPct val="100000"/>
              </a:lnSpc>
              <a:spcAft>
                <a:spcPts val="800"/>
              </a:spcAft>
              <a:buNone/>
            </a:pPr>
            <a:r>
              <a:rPr lang="en-ZA" sz="2800" b="1" kern="100">
                <a:effectLst/>
                <a:latin typeface="Calibri" panose="020F0502020204030204" pitchFamily="34" charset="0"/>
                <a:ea typeface="Calibri" panose="020F0502020204030204" pitchFamily="34" charset="0"/>
                <a:cs typeface="Calibri" panose="020F0502020204030204" pitchFamily="34" charset="0"/>
              </a:rPr>
              <a:t>2. What do you want people at work to say about you when you are not in the room?</a:t>
            </a:r>
            <a:endParaRPr lang="en-ZA" sz="28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7137479-DF85-0BF4-7361-F0E343B4ACAB}"/>
              </a:ext>
            </a:extLst>
          </p:cNvPr>
          <p:cNvSpPr txBox="1"/>
          <p:nvPr/>
        </p:nvSpPr>
        <p:spPr>
          <a:xfrm>
            <a:off x="1143000" y="3929900"/>
            <a:ext cx="9396412" cy="523220"/>
          </a:xfrm>
          <a:prstGeom prst="rect">
            <a:avLst/>
          </a:prstGeom>
          <a:noFill/>
        </p:spPr>
        <p:txBody>
          <a:bodyPr wrap="square">
            <a:spAutoFit/>
          </a:bodyPr>
          <a:lstStyle/>
          <a:p>
            <a:r>
              <a:rPr lang="en-ZA" sz="2800" b="1">
                <a:latin typeface="Calibri" panose="020F0502020204030204" pitchFamily="34" charset="0"/>
                <a:ea typeface="Calibri" panose="020F0502020204030204" pitchFamily="34" charset="0"/>
                <a:cs typeface="Calibri" panose="020F0502020204030204" pitchFamily="34" charset="0"/>
              </a:rPr>
              <a:t>3. I want to be known as someone who ...</a:t>
            </a:r>
            <a:endParaRPr lang="en-ZA" sz="280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41648939-2B74-4702-F1DF-0D2DDC1F5A44}"/>
              </a:ext>
            </a:extLst>
          </p:cNvPr>
          <p:cNvSpPr txBox="1"/>
          <p:nvPr/>
        </p:nvSpPr>
        <p:spPr>
          <a:xfrm>
            <a:off x="1143000" y="4530496"/>
            <a:ext cx="9281905" cy="369332"/>
          </a:xfrm>
          <a:prstGeom prst="rect">
            <a:avLst/>
          </a:prstGeom>
          <a:noFill/>
        </p:spPr>
        <p:txBody>
          <a:bodyPr wrap="square" rtlCol="0">
            <a:spAutoFit/>
          </a:bodyPr>
          <a:lstStyle/>
          <a:p>
            <a:r>
              <a:rPr lang="en-ZA"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p:txBody>
      </p:sp>
      <p:pic>
        <p:nvPicPr>
          <p:cNvPr id="14" name="Picture 13" descr="EMPLOYABILITY &amp; Career Services&#10;&#10;AI-generated content may be incorrect.">
            <a:extLst>
              <a:ext uri="{FF2B5EF4-FFF2-40B4-BE49-F238E27FC236}">
                <a16:creationId xmlns:a16="http://schemas.microsoft.com/office/drawing/2014/main" id="{D28111D4-B51A-B7CC-950C-4B9AF33C9668}"/>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16" name="Picture 15"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ECD655B5-B152-35DE-52A8-9911E993EEEE}"/>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Tree>
    <p:extLst>
      <p:ext uri="{BB962C8B-B14F-4D97-AF65-F5344CB8AC3E}">
        <p14:creationId xmlns:p14="http://schemas.microsoft.com/office/powerpoint/2010/main" val="1649937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DDBD8-25B6-57C4-F7C9-089FD601615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23D2458-2636-F31B-7748-54CAE8D668E4}"/>
              </a:ext>
            </a:extLst>
          </p:cNvPr>
          <p:cNvGraphicFramePr>
            <a:graphicFrameLocks noGrp="1"/>
          </p:cNvGraphicFramePr>
          <p:nvPr>
            <p:extLst>
              <p:ext uri="{D42A27DB-BD31-4B8C-83A1-F6EECF244321}">
                <p14:modId xmlns:p14="http://schemas.microsoft.com/office/powerpoint/2010/main" val="1250304781"/>
              </p:ext>
            </p:extLst>
          </p:nvPr>
        </p:nvGraphicFramePr>
        <p:xfrm>
          <a:off x="1136649" y="1033991"/>
          <a:ext cx="9936000" cy="4942840"/>
        </p:xfrm>
        <a:graphic>
          <a:graphicData uri="http://schemas.openxmlformats.org/drawingml/2006/table">
            <a:tbl>
              <a:tblPr firstRow="1" bandRow="1">
                <a:tableStyleId>{72833802-FEF1-4C79-8D5D-14CF1EAF98D9}</a:tableStyleId>
              </a:tblPr>
              <a:tblGrid>
                <a:gridCol w="2484000">
                  <a:extLst>
                    <a:ext uri="{9D8B030D-6E8A-4147-A177-3AD203B41FA5}">
                      <a16:colId xmlns:a16="http://schemas.microsoft.com/office/drawing/2014/main" val="2801538280"/>
                    </a:ext>
                  </a:extLst>
                </a:gridCol>
                <a:gridCol w="2484000">
                  <a:extLst>
                    <a:ext uri="{9D8B030D-6E8A-4147-A177-3AD203B41FA5}">
                      <a16:colId xmlns:a16="http://schemas.microsoft.com/office/drawing/2014/main" val="4247930032"/>
                    </a:ext>
                  </a:extLst>
                </a:gridCol>
                <a:gridCol w="2484000">
                  <a:extLst>
                    <a:ext uri="{9D8B030D-6E8A-4147-A177-3AD203B41FA5}">
                      <a16:colId xmlns:a16="http://schemas.microsoft.com/office/drawing/2014/main" val="2866159843"/>
                    </a:ext>
                  </a:extLst>
                </a:gridCol>
                <a:gridCol w="2484000">
                  <a:extLst>
                    <a:ext uri="{9D8B030D-6E8A-4147-A177-3AD203B41FA5}">
                      <a16:colId xmlns:a16="http://schemas.microsoft.com/office/drawing/2014/main" val="2924719130"/>
                    </a:ext>
                  </a:extLst>
                </a:gridCol>
              </a:tblGrid>
              <a:tr h="370840">
                <a:tc>
                  <a:txBody>
                    <a:bodyPr/>
                    <a:lstStyle/>
                    <a:p>
                      <a:r>
                        <a:rPr lang="en-ZA" sz="1800" b="1" kern="1200">
                          <a:solidFill>
                            <a:schemeClr val="bg1"/>
                          </a:solidFill>
                          <a:effectLst/>
                          <a:latin typeface="Calibri" panose="020F0502020204030204" pitchFamily="34" charset="0"/>
                          <a:ea typeface="Calibri" panose="020F0502020204030204" pitchFamily="34" charset="0"/>
                          <a:cs typeface="Calibri" panose="020F0502020204030204" pitchFamily="34" charset="0"/>
                        </a:rPr>
                        <a:t>My contribution →</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nSpc>
                          <a:spcPct val="115000"/>
                        </a:lnSpc>
                        <a:spcAft>
                          <a:spcPts val="800"/>
                        </a:spcAft>
                        <a:buNone/>
                      </a:pPr>
                      <a:r>
                        <a:rPr lang="en-ZA" sz="1800" b="1"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My ambition →</a:t>
                      </a:r>
                      <a:endParaRPr lang="en-ZA" sz="1800" kern="10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r>
                        <a:rPr lang="en-ZA" sz="1800" b="1" kern="1200">
                          <a:solidFill>
                            <a:schemeClr val="bg1"/>
                          </a:solidFill>
                          <a:effectLst/>
                          <a:latin typeface="Calibri" panose="020F0502020204030204" pitchFamily="34" charset="0"/>
                          <a:ea typeface="Calibri" panose="020F0502020204030204" pitchFamily="34" charset="0"/>
                          <a:cs typeface="Calibri" panose="020F0502020204030204" pitchFamily="34" charset="0"/>
                        </a:rPr>
                        <a:t>My development gap →</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r>
                        <a:rPr lang="en-ZA" sz="1800" b="1" kern="1200">
                          <a:solidFill>
                            <a:schemeClr val="bg1"/>
                          </a:solidFill>
                          <a:effectLst/>
                          <a:latin typeface="Calibri"/>
                          <a:ea typeface="Calibri"/>
                          <a:cs typeface="Calibri"/>
                        </a:rPr>
                        <a:t>My action request</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4248387292"/>
                  </a:ext>
                </a:extLst>
              </a:tr>
              <a:tr h="429049">
                <a:tc>
                  <a:txBody>
                    <a:bodyPr/>
                    <a:lstStyle/>
                    <a:p>
                      <a:r>
                        <a:rPr lang="en-ZA" sz="18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What evidence demonstrates my value?</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8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What role or responsibility am I seeking?</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ZA" sz="1800" kern="100">
                          <a:effectLst/>
                          <a:latin typeface="Calibri" panose="020F0502020204030204" pitchFamily="34" charset="0"/>
                          <a:ea typeface="Calibri" panose="020F0502020204030204" pitchFamily="34" charset="0"/>
                          <a:cs typeface="Calibri" panose="020F0502020204030204" pitchFamily="34" charset="0"/>
                        </a:rPr>
                        <a:t>What do I still need to learn?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80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What specific opportunity will I ask my manager for?</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5897732"/>
                  </a:ext>
                </a:extLst>
              </a:tr>
              <a:tr h="370840">
                <a:tc>
                  <a:txBody>
                    <a:bodyPr/>
                    <a:lstStyle/>
                    <a:p>
                      <a:r>
                        <a:rPr lang="en-ZA" sz="1800"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800"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endParaRPr lang="en-ZA"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800"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endParaRPr lang="en-ZA"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800"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endParaRPr lang="en-ZA"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9001565"/>
                  </a:ext>
                </a:extLst>
              </a:tr>
            </a:tbl>
          </a:graphicData>
        </a:graphic>
      </p:graphicFrame>
      <p:sp>
        <p:nvSpPr>
          <p:cNvPr id="5" name="TextBox 4">
            <a:extLst>
              <a:ext uri="{FF2B5EF4-FFF2-40B4-BE49-F238E27FC236}">
                <a16:creationId xmlns:a16="http://schemas.microsoft.com/office/drawing/2014/main" id="{B363263F-FC4F-0E33-434C-25D09AFFEB6E}"/>
              </a:ext>
            </a:extLst>
          </p:cNvPr>
          <p:cNvSpPr txBox="1"/>
          <p:nvPr/>
        </p:nvSpPr>
        <p:spPr>
          <a:xfrm>
            <a:off x="1143000" y="450467"/>
            <a:ext cx="9396412" cy="523220"/>
          </a:xfrm>
          <a:prstGeom prst="rect">
            <a:avLst/>
          </a:prstGeom>
          <a:noFill/>
        </p:spPr>
        <p:txBody>
          <a:bodyPr wrap="square">
            <a:spAutoFit/>
          </a:bodyPr>
          <a:lstStyle/>
          <a:p>
            <a:r>
              <a:rPr lang="en-ZA" sz="2800" b="1">
                <a:latin typeface="Calibri" panose="020F0502020204030204" pitchFamily="34" charset="0"/>
                <a:ea typeface="Calibri" panose="020F0502020204030204" pitchFamily="34" charset="0"/>
                <a:cs typeface="Calibri" panose="020F0502020204030204" pitchFamily="34" charset="0"/>
              </a:rPr>
              <a:t>4. Career Conversation Script</a:t>
            </a:r>
            <a:endParaRPr lang="en-ZA" sz="280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EMPLOYABILITY &amp; Career Services&#10;&#10;AI-generated content may be incorrect.">
            <a:extLst>
              <a:ext uri="{FF2B5EF4-FFF2-40B4-BE49-F238E27FC236}">
                <a16:creationId xmlns:a16="http://schemas.microsoft.com/office/drawing/2014/main" id="{778DFAF1-52A2-DDB5-B414-198AE0821141}"/>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10" name="Picture 9"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09521C8A-0752-6C47-02E7-7DC635D1813D}"/>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Tree>
    <p:extLst>
      <p:ext uri="{BB962C8B-B14F-4D97-AF65-F5344CB8AC3E}">
        <p14:creationId xmlns:p14="http://schemas.microsoft.com/office/powerpoint/2010/main" val="3473831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47C39-E808-C820-C12E-43E99F82035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89D5A9C-2597-4F2E-22F8-D608E389F6A4}"/>
              </a:ext>
            </a:extLst>
          </p:cNvPr>
          <p:cNvGraphicFramePr>
            <a:graphicFrameLocks noGrp="1"/>
          </p:cNvGraphicFramePr>
          <p:nvPr>
            <p:extLst>
              <p:ext uri="{D42A27DB-BD31-4B8C-83A1-F6EECF244321}">
                <p14:modId xmlns:p14="http://schemas.microsoft.com/office/powerpoint/2010/main" val="3421110053"/>
              </p:ext>
            </p:extLst>
          </p:nvPr>
        </p:nvGraphicFramePr>
        <p:xfrm>
          <a:off x="1136648" y="1068915"/>
          <a:ext cx="6321428" cy="3190909"/>
        </p:xfrm>
        <a:graphic>
          <a:graphicData uri="http://schemas.openxmlformats.org/drawingml/2006/table">
            <a:tbl>
              <a:tblPr firstRow="1" bandRow="1">
                <a:tableStyleId>{72833802-FEF1-4C79-8D5D-14CF1EAF98D9}</a:tableStyleId>
              </a:tblPr>
              <a:tblGrid>
                <a:gridCol w="3160714">
                  <a:extLst>
                    <a:ext uri="{9D8B030D-6E8A-4147-A177-3AD203B41FA5}">
                      <a16:colId xmlns:a16="http://schemas.microsoft.com/office/drawing/2014/main" val="2801538280"/>
                    </a:ext>
                  </a:extLst>
                </a:gridCol>
                <a:gridCol w="3160714">
                  <a:extLst>
                    <a:ext uri="{9D8B030D-6E8A-4147-A177-3AD203B41FA5}">
                      <a16:colId xmlns:a16="http://schemas.microsoft.com/office/drawing/2014/main" val="4247930032"/>
                    </a:ext>
                  </a:extLst>
                </a:gridCol>
              </a:tblGrid>
              <a:tr h="389812">
                <a:tc>
                  <a:txBody>
                    <a:bodyPr/>
                    <a:lstStyle/>
                    <a:p>
                      <a:r>
                        <a:rPr lang="en-ZA" sz="1800" b="1" kern="1200">
                          <a:solidFill>
                            <a:schemeClr val="bg1"/>
                          </a:solidFill>
                          <a:effectLst/>
                          <a:latin typeface="+mn-lt"/>
                          <a:ea typeface="+mn-ea"/>
                          <a:cs typeface="+mn-cs"/>
                        </a:rPr>
                        <a:t>Role I currently have</a:t>
                      </a:r>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nSpc>
                          <a:spcPct val="115000"/>
                        </a:lnSpc>
                        <a:spcAft>
                          <a:spcPts val="800"/>
                        </a:spcAft>
                        <a:buNone/>
                      </a:pPr>
                      <a:r>
                        <a:rPr lang="en-ZA" sz="1800" b="1" kern="100">
                          <a:solidFill>
                            <a:schemeClr val="bg1"/>
                          </a:solidFill>
                          <a:effectLst/>
                          <a:latin typeface="Calibri" panose="020F0502020204030204" pitchFamily="34" charset="0"/>
                          <a:ea typeface="Aptos" panose="020B0004020202020204" pitchFamily="34" charset="0"/>
                          <a:cs typeface="Times New Roman" panose="02020603050405020304" pitchFamily="18" charset="0"/>
                        </a:rPr>
                        <a:t>Role I would like next</a:t>
                      </a:r>
                      <a:endParaRPr lang="en-ZA" sz="1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4248387292"/>
                  </a:ext>
                </a:extLst>
              </a:tr>
              <a:tr h="2801097">
                <a:tc>
                  <a:txBody>
                    <a:bodyPr/>
                    <a:lstStyle/>
                    <a:p>
                      <a:r>
                        <a:rPr lang="en-ZA" sz="1800"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800"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a:p>
                      <a:endParaRPr lang="en-ZA" sz="180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9001565"/>
                  </a:ext>
                </a:extLst>
              </a:tr>
            </a:tbl>
          </a:graphicData>
        </a:graphic>
      </p:graphicFrame>
      <p:graphicFrame>
        <p:nvGraphicFramePr>
          <p:cNvPr id="3" name="Table 2">
            <a:extLst>
              <a:ext uri="{FF2B5EF4-FFF2-40B4-BE49-F238E27FC236}">
                <a16:creationId xmlns:a16="http://schemas.microsoft.com/office/drawing/2014/main" id="{19264CE5-894C-A8BC-7783-DD972C9DC9A2}"/>
              </a:ext>
            </a:extLst>
          </p:cNvPr>
          <p:cNvGraphicFramePr>
            <a:graphicFrameLocks noGrp="1"/>
          </p:cNvGraphicFramePr>
          <p:nvPr>
            <p:extLst>
              <p:ext uri="{D42A27DB-BD31-4B8C-83A1-F6EECF244321}">
                <p14:modId xmlns:p14="http://schemas.microsoft.com/office/powerpoint/2010/main" val="65726969"/>
              </p:ext>
            </p:extLst>
          </p:nvPr>
        </p:nvGraphicFramePr>
        <p:xfrm>
          <a:off x="7785098" y="1068916"/>
          <a:ext cx="3600000" cy="1595120"/>
        </p:xfrm>
        <a:graphic>
          <a:graphicData uri="http://schemas.openxmlformats.org/drawingml/2006/table">
            <a:tbl>
              <a:tblPr firstRow="1" firstCol="1" bandRow="1">
                <a:tableStyleId>{9DCAF9ED-07DC-4A11-8D7F-57B35C25682E}</a:tableStyleId>
              </a:tblPr>
              <a:tblGrid>
                <a:gridCol w="1800000">
                  <a:extLst>
                    <a:ext uri="{9D8B030D-6E8A-4147-A177-3AD203B41FA5}">
                      <a16:colId xmlns:a16="http://schemas.microsoft.com/office/drawing/2014/main" val="3395563719"/>
                    </a:ext>
                  </a:extLst>
                </a:gridCol>
                <a:gridCol w="1800000">
                  <a:extLst>
                    <a:ext uri="{9D8B030D-6E8A-4147-A177-3AD203B41FA5}">
                      <a16:colId xmlns:a16="http://schemas.microsoft.com/office/drawing/2014/main" val="1389121266"/>
                    </a:ext>
                  </a:extLst>
                </a:gridCol>
              </a:tblGrid>
              <a:tr h="0">
                <a:tc>
                  <a:txBody>
                    <a:bodyPr/>
                    <a:lstStyle/>
                    <a:p>
                      <a:pPr>
                        <a:lnSpc>
                          <a:spcPct val="100000"/>
                        </a:lnSpc>
                        <a:spcAft>
                          <a:spcPts val="800"/>
                        </a:spcAft>
                        <a:buNone/>
                      </a:pPr>
                      <a:r>
                        <a:rPr lang="en-ZA" sz="1300" kern="100">
                          <a:effectLst/>
                          <a:latin typeface="Calibri" panose="020F0502020204030204" pitchFamily="34" charset="0"/>
                          <a:ea typeface="Calibri" panose="020F0502020204030204" pitchFamily="34" charset="0"/>
                          <a:cs typeface="Calibri" panose="020F0502020204030204" pitchFamily="34" charset="0"/>
                        </a:rPr>
                        <a:t>Digital Skills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nSpc>
                          <a:spcPct val="100000"/>
                        </a:lnSpc>
                        <a:spcAft>
                          <a:spcPts val="800"/>
                        </a:spcAft>
                        <a:buNone/>
                      </a:pPr>
                      <a:r>
                        <a:rPr lang="en-ZA" sz="1300" kern="100">
                          <a:effectLst/>
                          <a:latin typeface="Calibri" panose="020F0502020204030204" pitchFamily="34" charset="0"/>
                          <a:ea typeface="Calibri" panose="020F0502020204030204" pitchFamily="34" charset="0"/>
                          <a:cs typeface="Calibri" panose="020F0502020204030204" pitchFamily="34" charset="0"/>
                        </a:rPr>
                        <a:t>Business Skills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460054347"/>
                  </a:ext>
                </a:extLst>
              </a:tr>
              <a:tr h="0">
                <a:tc>
                  <a:txBody>
                    <a:bodyPr/>
                    <a:lstStyle/>
                    <a:p>
                      <a:pPr marL="85725" lvl="0" indent="-85725">
                        <a:lnSpc>
                          <a:spcPct val="100000"/>
                        </a:lnSpc>
                        <a:spcAft>
                          <a:spcPts val="800"/>
                        </a:spcAft>
                        <a:buSzPts val="1000"/>
                        <a:buFont typeface="Symbol" panose="05050102010706020507" pitchFamily="18" charset="2"/>
                        <a:buChar char=""/>
                        <a:tabLst/>
                      </a:pPr>
                      <a:r>
                        <a:rPr lang="en-ZA" sz="1300" b="0" kern="100">
                          <a:effectLst/>
                          <a:latin typeface="Calibri" panose="020F0502020204030204" pitchFamily="34" charset="0"/>
                          <a:ea typeface="Calibri" panose="020F0502020204030204" pitchFamily="34" charset="0"/>
                          <a:cs typeface="Calibri" panose="020F0502020204030204" pitchFamily="34" charset="0"/>
                        </a:rPr>
                        <a:t>AI literacy</a:t>
                      </a:r>
                    </a:p>
                    <a:p>
                      <a:pPr marL="85725" lvl="0" indent="-85725">
                        <a:lnSpc>
                          <a:spcPct val="100000"/>
                        </a:lnSpc>
                        <a:spcAft>
                          <a:spcPts val="800"/>
                        </a:spcAft>
                        <a:buSzPts val="1000"/>
                        <a:buFont typeface="Symbol" panose="05050102010706020507" pitchFamily="18" charset="2"/>
                        <a:buChar char=""/>
                        <a:tabLst/>
                      </a:pPr>
                      <a:r>
                        <a:rPr lang="en-ZA" sz="1300" b="0" kern="100">
                          <a:effectLst/>
                          <a:latin typeface="Calibri" panose="020F0502020204030204" pitchFamily="34" charset="0"/>
                          <a:ea typeface="Calibri" panose="020F0502020204030204" pitchFamily="34" charset="0"/>
                          <a:cs typeface="Calibri" panose="020F0502020204030204" pitchFamily="34" charset="0"/>
                        </a:rPr>
                        <a:t>Data literacy</a:t>
                      </a:r>
                    </a:p>
                    <a:p>
                      <a:pPr marL="85725" lvl="0" indent="-85725">
                        <a:lnSpc>
                          <a:spcPct val="100000"/>
                        </a:lnSpc>
                        <a:spcAft>
                          <a:spcPts val="800"/>
                        </a:spcAft>
                        <a:buSzPts val="1000"/>
                        <a:buFont typeface="Symbol" panose="05050102010706020507" pitchFamily="18" charset="2"/>
                        <a:buChar char=""/>
                        <a:tabLst/>
                      </a:pPr>
                      <a:r>
                        <a:rPr lang="en-ZA" sz="1300" b="0" kern="100">
                          <a:effectLst/>
                          <a:latin typeface="Calibri" panose="020F0502020204030204" pitchFamily="34" charset="0"/>
                          <a:ea typeface="Calibri" panose="020F0502020204030204" pitchFamily="34" charset="0"/>
                          <a:cs typeface="Calibri" panose="020F0502020204030204" pitchFamily="34" charset="0"/>
                        </a:rPr>
                        <a:t>Digital collaboration</a:t>
                      </a:r>
                    </a:p>
                    <a:p>
                      <a:pPr marL="85725" lvl="0" indent="-85725">
                        <a:lnSpc>
                          <a:spcPct val="100000"/>
                        </a:lnSpc>
                        <a:spcAft>
                          <a:spcPts val="800"/>
                        </a:spcAft>
                        <a:buSzPts val="1000"/>
                        <a:buFont typeface="Symbol" panose="05050102010706020507" pitchFamily="18" charset="2"/>
                        <a:buChar char=""/>
                        <a:tabLst/>
                      </a:pPr>
                      <a:r>
                        <a:rPr lang="en-ZA" sz="1300" b="0" kern="100">
                          <a:effectLst/>
                          <a:latin typeface="Calibri" panose="020F0502020204030204" pitchFamily="34" charset="0"/>
                          <a:ea typeface="Calibri" panose="020F0502020204030204" pitchFamily="34" charset="0"/>
                          <a:cs typeface="Calibri" panose="020F0502020204030204" pitchFamily="34" charset="0"/>
                        </a:rPr>
                        <a:t>Technology adoption</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Commercial awareness</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Project management</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Financial literacy</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Problem solving</a:t>
                      </a:r>
                    </a:p>
                    <a:p>
                      <a:pPr marL="342900" lvl="0" indent="-342900">
                        <a:lnSpc>
                          <a:spcPct val="100000"/>
                        </a:lnSpc>
                        <a:spcAft>
                          <a:spcPts val="800"/>
                        </a:spcAft>
                        <a:buSzPts val="1000"/>
                        <a:buFont typeface="Symbol" panose="05050102010706020507" pitchFamily="18" charset="2"/>
                        <a:buChar char=""/>
                        <a:tabLst>
                          <a:tab pos="457200" algn="l"/>
                        </a:tabLst>
                      </a:pPr>
                      <a:endParaRPr lang="en-ZA" sz="13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87667714"/>
                  </a:ext>
                </a:extLst>
              </a:tr>
            </a:tbl>
          </a:graphicData>
        </a:graphic>
      </p:graphicFrame>
      <p:graphicFrame>
        <p:nvGraphicFramePr>
          <p:cNvPr id="4" name="Table 3">
            <a:extLst>
              <a:ext uri="{FF2B5EF4-FFF2-40B4-BE49-F238E27FC236}">
                <a16:creationId xmlns:a16="http://schemas.microsoft.com/office/drawing/2014/main" id="{EAE50545-935A-C378-F01E-E32FC259C780}"/>
              </a:ext>
            </a:extLst>
          </p:cNvPr>
          <p:cNvGraphicFramePr>
            <a:graphicFrameLocks noGrp="1"/>
          </p:cNvGraphicFramePr>
          <p:nvPr>
            <p:extLst>
              <p:ext uri="{D42A27DB-BD31-4B8C-83A1-F6EECF244321}">
                <p14:modId xmlns:p14="http://schemas.microsoft.com/office/powerpoint/2010/main" val="1317589394"/>
              </p:ext>
            </p:extLst>
          </p:nvPr>
        </p:nvGraphicFramePr>
        <p:xfrm>
          <a:off x="1136648" y="4516979"/>
          <a:ext cx="4635503" cy="1837921"/>
        </p:xfrm>
        <a:graphic>
          <a:graphicData uri="http://schemas.openxmlformats.org/drawingml/2006/table">
            <a:tbl>
              <a:tblPr firstRow="1" firstCol="1" bandRow="1">
                <a:tableStyleId>{72833802-FEF1-4C79-8D5D-14CF1EAF98D9}</a:tableStyleId>
              </a:tblPr>
              <a:tblGrid>
                <a:gridCol w="1189699">
                  <a:extLst>
                    <a:ext uri="{9D8B030D-6E8A-4147-A177-3AD203B41FA5}">
                      <a16:colId xmlns:a16="http://schemas.microsoft.com/office/drawing/2014/main" val="436188121"/>
                    </a:ext>
                  </a:extLst>
                </a:gridCol>
                <a:gridCol w="1722902">
                  <a:extLst>
                    <a:ext uri="{9D8B030D-6E8A-4147-A177-3AD203B41FA5}">
                      <a16:colId xmlns:a16="http://schemas.microsoft.com/office/drawing/2014/main" val="4097859107"/>
                    </a:ext>
                  </a:extLst>
                </a:gridCol>
                <a:gridCol w="1722902">
                  <a:extLst>
                    <a:ext uri="{9D8B030D-6E8A-4147-A177-3AD203B41FA5}">
                      <a16:colId xmlns:a16="http://schemas.microsoft.com/office/drawing/2014/main" val="140679600"/>
                    </a:ext>
                  </a:extLst>
                </a:gridCol>
              </a:tblGrid>
              <a:tr h="397921">
                <a:tc>
                  <a:txBody>
                    <a:bodyPr/>
                    <a:lstStyle/>
                    <a:p>
                      <a:pPr>
                        <a:lnSpc>
                          <a:spcPct val="115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Skill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nSpc>
                          <a:spcPct val="115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Current Level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nSpc>
                          <a:spcPct val="115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Required Level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1724224471"/>
                  </a:ext>
                </a:extLst>
              </a:tr>
              <a:tr h="360000">
                <a:tc>
                  <a:txBody>
                    <a:bodyPr/>
                    <a:lstStyle/>
                    <a:p>
                      <a:pP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Digital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1263895"/>
                  </a:ext>
                </a:extLst>
              </a:tr>
              <a:tr h="360000">
                <a:tc>
                  <a:txBody>
                    <a:bodyPr/>
                    <a:lstStyle/>
                    <a:p>
                      <a:pP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Business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224195"/>
                  </a:ext>
                </a:extLst>
              </a:tr>
              <a:tr h="360000">
                <a:tc>
                  <a:txBody>
                    <a:bodyPr/>
                    <a:lstStyle/>
                    <a:p>
                      <a:pP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Human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6005373"/>
                  </a:ext>
                </a:extLst>
              </a:tr>
              <a:tr h="360000">
                <a:tc>
                  <a:txBody>
                    <a:bodyPr/>
                    <a:lstStyle/>
                    <a:p>
                      <a:pP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Leadership</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en-ZA" sz="1600" kern="100">
                          <a:effectLst/>
                          <a:latin typeface="Calibri" panose="020F0502020204030204" pitchFamily="34" charset="0"/>
                          <a:ea typeface="Calibri" panose="020F0502020204030204" pitchFamily="34" charset="0"/>
                          <a:cs typeface="Calibri" panose="020F0502020204030204" pitchFamily="34" charset="0"/>
                        </a:rPr>
                        <a:t>/ 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7251773"/>
                  </a:ext>
                </a:extLst>
              </a:tr>
            </a:tbl>
          </a:graphicData>
        </a:graphic>
      </p:graphicFrame>
      <p:graphicFrame>
        <p:nvGraphicFramePr>
          <p:cNvPr id="5" name="Table 4">
            <a:extLst>
              <a:ext uri="{FF2B5EF4-FFF2-40B4-BE49-F238E27FC236}">
                <a16:creationId xmlns:a16="http://schemas.microsoft.com/office/drawing/2014/main" id="{A6ADF6C1-2EB5-784E-1803-B94CC106D07F}"/>
              </a:ext>
            </a:extLst>
          </p:cNvPr>
          <p:cNvGraphicFramePr>
            <a:graphicFrameLocks noGrp="1"/>
          </p:cNvGraphicFramePr>
          <p:nvPr>
            <p:extLst>
              <p:ext uri="{D42A27DB-BD31-4B8C-83A1-F6EECF244321}">
                <p14:modId xmlns:p14="http://schemas.microsoft.com/office/powerpoint/2010/main" val="2594543265"/>
              </p:ext>
            </p:extLst>
          </p:nvPr>
        </p:nvGraphicFramePr>
        <p:xfrm>
          <a:off x="7785098" y="2664705"/>
          <a:ext cx="3600000" cy="1595120"/>
        </p:xfrm>
        <a:graphic>
          <a:graphicData uri="http://schemas.openxmlformats.org/drawingml/2006/table">
            <a:tbl>
              <a:tblPr firstRow="1" firstCol="1" bandRow="1">
                <a:tableStyleId>{9DCAF9ED-07DC-4A11-8D7F-57B35C25682E}</a:tableStyleId>
              </a:tblPr>
              <a:tblGrid>
                <a:gridCol w="1800000">
                  <a:extLst>
                    <a:ext uri="{9D8B030D-6E8A-4147-A177-3AD203B41FA5}">
                      <a16:colId xmlns:a16="http://schemas.microsoft.com/office/drawing/2014/main" val="829249217"/>
                    </a:ext>
                  </a:extLst>
                </a:gridCol>
                <a:gridCol w="1800000">
                  <a:extLst>
                    <a:ext uri="{9D8B030D-6E8A-4147-A177-3AD203B41FA5}">
                      <a16:colId xmlns:a16="http://schemas.microsoft.com/office/drawing/2014/main" val="803147039"/>
                    </a:ext>
                  </a:extLst>
                </a:gridCol>
              </a:tblGrid>
              <a:tr h="0">
                <a:tc>
                  <a:txBody>
                    <a:bodyPr/>
                    <a:lstStyle/>
                    <a:p>
                      <a:pPr>
                        <a:lnSpc>
                          <a:spcPct val="100000"/>
                        </a:lnSpc>
                        <a:spcAft>
                          <a:spcPts val="800"/>
                        </a:spcAft>
                        <a:buNone/>
                      </a:pPr>
                      <a:r>
                        <a:rPr lang="en-ZA" sz="1300" kern="100">
                          <a:effectLst/>
                          <a:latin typeface="Calibri" panose="020F0502020204030204" pitchFamily="34" charset="0"/>
                          <a:ea typeface="Calibri" panose="020F0502020204030204" pitchFamily="34" charset="0"/>
                          <a:cs typeface="Calibri" panose="020F0502020204030204" pitchFamily="34" charset="0"/>
                        </a:rPr>
                        <a:t>Human Skills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nSpc>
                          <a:spcPct val="100000"/>
                        </a:lnSpc>
                        <a:spcAft>
                          <a:spcPts val="800"/>
                        </a:spcAft>
                        <a:buNone/>
                      </a:pPr>
                      <a:r>
                        <a:rPr lang="en-ZA" sz="1300" kern="100">
                          <a:effectLst/>
                          <a:latin typeface="Calibri" panose="020F0502020204030204" pitchFamily="34" charset="0"/>
                          <a:ea typeface="Calibri" panose="020F0502020204030204" pitchFamily="34" charset="0"/>
                          <a:cs typeface="Calibri" panose="020F0502020204030204" pitchFamily="34" charset="0"/>
                        </a:rPr>
                        <a:t>Leadership Skills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460054347"/>
                  </a:ext>
                </a:extLst>
              </a:tr>
              <a:tr h="0">
                <a:tc>
                  <a:txBody>
                    <a:bodyPr/>
                    <a:lstStyle/>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Communication</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Emotional intelligence</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Negotiation</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Relationship building</a:t>
                      </a:r>
                    </a:p>
                    <a:p>
                      <a:pPr marL="342900" lvl="0" indent="-342900">
                        <a:lnSpc>
                          <a:spcPct val="100000"/>
                        </a:lnSpc>
                        <a:spcAft>
                          <a:spcPts val="800"/>
                        </a:spcAft>
                        <a:buSzPts val="1000"/>
                        <a:buFont typeface="Symbol" panose="05050102010706020507" pitchFamily="18" charset="2"/>
                        <a:buChar char=""/>
                        <a:tabLst>
                          <a:tab pos="457200" algn="l"/>
                        </a:tabLst>
                      </a:pPr>
                      <a:r>
                        <a:rPr lang="en-ZA" sz="1300" kern="10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Decision making</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Accountability</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Coaching others</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Strategic thinking</a:t>
                      </a:r>
                    </a:p>
                    <a:p>
                      <a:pPr marL="85725" lvl="0" indent="-85725">
                        <a:lnSpc>
                          <a:spcPct val="100000"/>
                        </a:lnSpc>
                        <a:spcAft>
                          <a:spcPts val="800"/>
                        </a:spcAft>
                        <a:buSzPts val="1000"/>
                        <a:buFont typeface="Symbol" panose="05050102010706020507" pitchFamily="18" charset="2"/>
                        <a:buChar char=""/>
                        <a:tabLst/>
                      </a:pPr>
                      <a:r>
                        <a:rPr lang="en-ZA" sz="1300" kern="10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87667714"/>
                  </a:ext>
                </a:extLst>
              </a:tr>
            </a:tbl>
          </a:graphicData>
        </a:graphic>
      </p:graphicFrame>
      <p:sp>
        <p:nvSpPr>
          <p:cNvPr id="8" name="TextBox 7">
            <a:extLst>
              <a:ext uri="{FF2B5EF4-FFF2-40B4-BE49-F238E27FC236}">
                <a16:creationId xmlns:a16="http://schemas.microsoft.com/office/drawing/2014/main" id="{B171CB63-5104-5FA9-0FFF-59FB95711990}"/>
              </a:ext>
            </a:extLst>
          </p:cNvPr>
          <p:cNvSpPr txBox="1"/>
          <p:nvPr/>
        </p:nvSpPr>
        <p:spPr>
          <a:xfrm>
            <a:off x="1143000" y="450467"/>
            <a:ext cx="9396412" cy="523220"/>
          </a:xfrm>
          <a:prstGeom prst="rect">
            <a:avLst/>
          </a:prstGeom>
          <a:noFill/>
        </p:spPr>
        <p:txBody>
          <a:bodyPr wrap="square">
            <a:spAutoFit/>
          </a:bodyPr>
          <a:lstStyle/>
          <a:p>
            <a:r>
              <a:rPr lang="en-ZA" sz="2800" b="1">
                <a:latin typeface="Calibri" panose="020F0502020204030204" pitchFamily="34" charset="0"/>
                <a:ea typeface="Calibri" panose="020F0502020204030204" pitchFamily="34" charset="0"/>
                <a:cs typeface="Calibri" panose="020F0502020204030204" pitchFamily="34" charset="0"/>
              </a:rPr>
              <a:t>5. Skills Gap Map</a:t>
            </a:r>
            <a:endParaRPr lang="en-ZA" sz="280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descr="EMPLOYABILITY &amp; Career Services&#10;&#10;AI-generated content may be incorrect.">
            <a:extLst>
              <a:ext uri="{FF2B5EF4-FFF2-40B4-BE49-F238E27FC236}">
                <a16:creationId xmlns:a16="http://schemas.microsoft.com/office/drawing/2014/main" id="{F5866FED-A2AC-138B-6E0A-F67CA3F1C0F4}"/>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12" name="Picture 11"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ABA40B9E-BBF8-DBB0-3384-EE507F753468}"/>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Tree>
    <p:extLst>
      <p:ext uri="{BB962C8B-B14F-4D97-AF65-F5344CB8AC3E}">
        <p14:creationId xmlns:p14="http://schemas.microsoft.com/office/powerpoint/2010/main" val="1898922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5C4CC-D2DF-84A9-A707-D92D031CA5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2629B5-3272-2E00-810D-77823A3AAD7B}"/>
              </a:ext>
            </a:extLst>
          </p:cNvPr>
          <p:cNvSpPr txBox="1"/>
          <p:nvPr/>
        </p:nvSpPr>
        <p:spPr>
          <a:xfrm>
            <a:off x="1143000" y="758475"/>
            <a:ext cx="9396412" cy="954107"/>
          </a:xfrm>
          <a:prstGeom prst="rect">
            <a:avLst/>
          </a:prstGeom>
          <a:noFill/>
        </p:spPr>
        <p:txBody>
          <a:bodyPr wrap="square">
            <a:spAutoFit/>
          </a:bodyPr>
          <a:lstStyle/>
          <a:p>
            <a:r>
              <a:rPr lang="en-ZA" sz="2800" b="1"/>
              <a:t>6. Which ONE skill, if improved over the next six months, would most increase your career opportunities?</a:t>
            </a:r>
            <a:endParaRPr lang="en-ZA" sz="2800"/>
          </a:p>
        </p:txBody>
      </p:sp>
      <p:sp>
        <p:nvSpPr>
          <p:cNvPr id="7" name="TextBox 6">
            <a:extLst>
              <a:ext uri="{FF2B5EF4-FFF2-40B4-BE49-F238E27FC236}">
                <a16:creationId xmlns:a16="http://schemas.microsoft.com/office/drawing/2014/main" id="{9FECF128-941D-810A-428E-A404BB9BB121}"/>
              </a:ext>
            </a:extLst>
          </p:cNvPr>
          <p:cNvSpPr txBox="1"/>
          <p:nvPr/>
        </p:nvSpPr>
        <p:spPr>
          <a:xfrm>
            <a:off x="1143000" y="1787696"/>
            <a:ext cx="9281905" cy="369332"/>
          </a:xfrm>
          <a:prstGeom prst="rect">
            <a:avLst/>
          </a:prstGeom>
          <a:noFill/>
        </p:spPr>
        <p:txBody>
          <a:bodyPr wrap="square" rtlCol="0">
            <a:spAutoFit/>
          </a:bodyPr>
          <a:lstStyle/>
          <a:p>
            <a:r>
              <a:rPr lang="en-ZA"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p:txBody>
      </p:sp>
      <p:pic>
        <p:nvPicPr>
          <p:cNvPr id="9" name="Picture 8" descr="EMPLOYABILITY &amp; Career Services&#10;&#10;AI-generated content may be incorrect.">
            <a:extLst>
              <a:ext uri="{FF2B5EF4-FFF2-40B4-BE49-F238E27FC236}">
                <a16:creationId xmlns:a16="http://schemas.microsoft.com/office/drawing/2014/main" id="{EF026DC6-A567-2CA4-CA85-91B129AC4506}"/>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11" name="Picture 10"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B5D855A3-6C60-F66F-30C0-E5FBE6459A4D}"/>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Tree>
    <p:extLst>
      <p:ext uri="{BB962C8B-B14F-4D97-AF65-F5344CB8AC3E}">
        <p14:creationId xmlns:p14="http://schemas.microsoft.com/office/powerpoint/2010/main" val="2021213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4B4EC-A1B7-2E2D-76E7-FD745EB8217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7086446-4659-8E83-686B-F7C6C231B995}"/>
              </a:ext>
            </a:extLst>
          </p:cNvPr>
          <p:cNvSpPr txBox="1"/>
          <p:nvPr/>
        </p:nvSpPr>
        <p:spPr>
          <a:xfrm>
            <a:off x="1143000" y="450467"/>
            <a:ext cx="9396412" cy="523220"/>
          </a:xfrm>
          <a:prstGeom prst="rect">
            <a:avLst/>
          </a:prstGeom>
          <a:noFill/>
        </p:spPr>
        <p:txBody>
          <a:bodyPr wrap="square">
            <a:spAutoFit/>
          </a:bodyPr>
          <a:lstStyle/>
          <a:p>
            <a:r>
              <a:rPr lang="en-ZA" sz="2800" b="1">
                <a:latin typeface="Calibri" panose="020F0502020204030204" pitchFamily="34" charset="0"/>
                <a:ea typeface="Calibri" panose="020F0502020204030204" pitchFamily="34" charset="0"/>
                <a:cs typeface="Calibri" panose="020F0502020204030204" pitchFamily="34" charset="0"/>
              </a:rPr>
              <a:t>7. My Commitment – A 90-Day Move Up Plan</a:t>
            </a:r>
            <a:endParaRPr lang="en-ZA" sz="280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04DE001B-52FC-1A54-A4A7-D05D57988C85}"/>
              </a:ext>
            </a:extLst>
          </p:cNvPr>
          <p:cNvGraphicFramePr>
            <a:graphicFrameLocks noGrp="1"/>
          </p:cNvGraphicFramePr>
          <p:nvPr>
            <p:extLst>
              <p:ext uri="{D42A27DB-BD31-4B8C-83A1-F6EECF244321}">
                <p14:modId xmlns:p14="http://schemas.microsoft.com/office/powerpoint/2010/main" val="2705156920"/>
              </p:ext>
            </p:extLst>
          </p:nvPr>
        </p:nvGraphicFramePr>
        <p:xfrm>
          <a:off x="1228726" y="973687"/>
          <a:ext cx="9900000" cy="5608320"/>
        </p:xfrm>
        <a:graphic>
          <a:graphicData uri="http://schemas.openxmlformats.org/drawingml/2006/table">
            <a:tbl>
              <a:tblPr firstRow="1" bandRow="1">
                <a:tableStyleId>{72833802-FEF1-4C79-8D5D-14CF1EAF98D9}</a:tableStyleId>
              </a:tblPr>
              <a:tblGrid>
                <a:gridCol w="4610099">
                  <a:extLst>
                    <a:ext uri="{9D8B030D-6E8A-4147-A177-3AD203B41FA5}">
                      <a16:colId xmlns:a16="http://schemas.microsoft.com/office/drawing/2014/main" val="3284852758"/>
                    </a:ext>
                  </a:extLst>
                </a:gridCol>
                <a:gridCol w="5289901">
                  <a:extLst>
                    <a:ext uri="{9D8B030D-6E8A-4147-A177-3AD203B41FA5}">
                      <a16:colId xmlns:a16="http://schemas.microsoft.com/office/drawing/2014/main" val="1278795436"/>
                    </a:ext>
                  </a:extLst>
                </a:gridCol>
              </a:tblGrid>
              <a:tr h="0">
                <a:tc>
                  <a:txBody>
                    <a:bodyPr/>
                    <a:lstStyle/>
                    <a:p>
                      <a:r>
                        <a:rPr lang="en-ZA" sz="1600">
                          <a:latin typeface="Calibri" panose="020F0502020204030204" pitchFamily="34" charset="0"/>
                          <a:ea typeface="Calibri" panose="020F0502020204030204" pitchFamily="34" charset="0"/>
                          <a:cs typeface="Calibri" panose="020F0502020204030204" pitchFamily="34" charset="0"/>
                        </a:rPr>
                        <a:t>To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r>
                        <a:rPr lang="en-ZA" sz="1600">
                          <a:latin typeface="Calibri" panose="020F0502020204030204" pitchFamily="34" charset="0"/>
                          <a:ea typeface="Calibri" panose="020F0502020204030204" pitchFamily="34" charset="0"/>
                          <a:cs typeface="Calibri" panose="020F0502020204030204" pitchFamily="34" charset="0"/>
                        </a:rPr>
                        <a:t>Who / What / 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161873406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600" b="1">
                          <a:latin typeface="Calibri" panose="020F0502020204030204" pitchFamily="34" charset="0"/>
                          <a:ea typeface="Calibri" panose="020F0502020204030204" pitchFamily="34" charset="0"/>
                          <a:cs typeface="Calibri" panose="020F0502020204030204" pitchFamily="34" charset="0"/>
                        </a:rPr>
                        <a:t>In the next 30 days I will</a:t>
                      </a:r>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832043001"/>
                  </a:ext>
                </a:extLst>
              </a:tr>
              <a:tr h="0">
                <a:tc>
                  <a:txBody>
                    <a:bodyPr/>
                    <a:lstStyle/>
                    <a:p>
                      <a:pPr marL="285750" lvl="0" indent="-285750">
                        <a:buFont typeface="Arial" panose="020B0604020202020204" pitchFamily="34" charset="0"/>
                        <a:buChar char="•"/>
                      </a:pPr>
                      <a:r>
                        <a:rPr lang="en-ZA" sz="1600">
                          <a:latin typeface="Calibri" panose="020F0502020204030204" pitchFamily="34" charset="0"/>
                          <a:ea typeface="Calibri" panose="020F0502020204030204" pitchFamily="34" charset="0"/>
                          <a:cs typeface="Calibri" panose="020F0502020204030204" pitchFamily="34" charset="0"/>
                        </a:rPr>
                        <a:t>Have a career conversation with</a:t>
                      </a:r>
                      <a:endParaRPr lang="en-ZA" sz="1600" i="1">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0556295"/>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Update my professional profile/CV 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2627116"/>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Identify my next potential role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3243472"/>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Choose one development skill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3606815"/>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ZA" sz="1600" b="1">
                          <a:latin typeface="Calibri" panose="020F0502020204030204" pitchFamily="34" charset="0"/>
                          <a:ea typeface="Calibri" panose="020F0502020204030204" pitchFamily="34" charset="0"/>
                          <a:cs typeface="Calibri" panose="020F0502020204030204" pitchFamily="34" charset="0"/>
                        </a:rPr>
                        <a:t>In the next 60 days I will</a:t>
                      </a:r>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24325112"/>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Complete a relevant course or learning 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7584469"/>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Volunteer for a project/responsibility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5543729"/>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Build relationships with two people outside my immediate team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3039221"/>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Document evidence of my achievements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540857"/>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ZA" sz="1600" b="1">
                          <a:latin typeface="Calibri" panose="020F0502020204030204" pitchFamily="34" charset="0"/>
                          <a:ea typeface="Calibri" panose="020F0502020204030204" pitchFamily="34" charset="0"/>
                          <a:cs typeface="Calibri" panose="020F0502020204030204" pitchFamily="34" charset="0"/>
                        </a:rPr>
                        <a:t>In the next 90 days I will</a:t>
                      </a:r>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51970155"/>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Review my progress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8911628"/>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Ask for feedback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0128969"/>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Demonstrate evidence of increased responsibility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8563439"/>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600">
                          <a:latin typeface="Calibri" panose="020F0502020204030204" pitchFamily="34" charset="0"/>
                          <a:ea typeface="Calibri" panose="020F0502020204030204" pitchFamily="34" charset="0"/>
                          <a:cs typeface="Calibri" panose="020F0502020204030204" pitchFamily="34" charset="0"/>
                        </a:rPr>
                        <a:t>Reassess my promotion readiness score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ZA"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7158602"/>
                  </a:ext>
                </a:extLst>
              </a:tr>
            </a:tbl>
          </a:graphicData>
        </a:graphic>
      </p:graphicFrame>
      <p:pic>
        <p:nvPicPr>
          <p:cNvPr id="5" name="Picture 4" descr="EMPLOYABILITY &amp; Career Services&#10;&#10;AI-generated content may be incorrect.">
            <a:extLst>
              <a:ext uri="{FF2B5EF4-FFF2-40B4-BE49-F238E27FC236}">
                <a16:creationId xmlns:a16="http://schemas.microsoft.com/office/drawing/2014/main" id="{B03B7AC2-E60F-63CD-807E-4B01731F0911}"/>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8" name="Picture 7"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55231917-CAB4-4ECB-A860-61A8610A5F56}"/>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
        <p:nvSpPr>
          <p:cNvPr id="4" name="TextBox 3">
            <a:extLst>
              <a:ext uri="{FF2B5EF4-FFF2-40B4-BE49-F238E27FC236}">
                <a16:creationId xmlns:a16="http://schemas.microsoft.com/office/drawing/2014/main" id="{71CC43D1-BAD6-546E-7B35-D41FD17985BE}"/>
              </a:ext>
            </a:extLst>
          </p:cNvPr>
          <p:cNvSpPr txBox="1"/>
          <p:nvPr/>
        </p:nvSpPr>
        <p:spPr>
          <a:xfrm rot="16200000">
            <a:off x="-2073355" y="3408515"/>
            <a:ext cx="5608320" cy="738664"/>
          </a:xfrm>
          <a:prstGeom prst="rect">
            <a:avLst/>
          </a:prstGeom>
          <a:solidFill>
            <a:schemeClr val="accent2">
              <a:lumMod val="20000"/>
              <a:lumOff val="80000"/>
            </a:schemeClr>
          </a:solidFill>
        </p:spPr>
        <p:txBody>
          <a:bodyPr wrap="square">
            <a:spAutoFit/>
          </a:bodyPr>
          <a:lstStyle/>
          <a:p>
            <a:r>
              <a:rPr lang="en-ZA" sz="1400" b="1">
                <a:latin typeface="Calibri" panose="020F0502020204030204" pitchFamily="34" charset="0"/>
                <a:ea typeface="Calibri" panose="020F0502020204030204" pitchFamily="34" charset="0"/>
                <a:cs typeface="Calibri" panose="020F0502020204030204" pitchFamily="34" charset="0"/>
              </a:rPr>
              <a:t>Identify at least one specific action you will take within each timeframe to move closer to your next career goal. Be realistic and specific about what you will do, who or what you need, and when you will complete it.</a:t>
            </a:r>
          </a:p>
        </p:txBody>
      </p:sp>
    </p:spTree>
    <p:extLst>
      <p:ext uri="{BB962C8B-B14F-4D97-AF65-F5344CB8AC3E}">
        <p14:creationId xmlns:p14="http://schemas.microsoft.com/office/powerpoint/2010/main" val="1087648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25BC5-5D32-82D4-0FFC-B16832FAE0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53B072-03D8-D8E3-B17A-A4D03AADED79}"/>
              </a:ext>
            </a:extLst>
          </p:cNvPr>
          <p:cNvSpPr txBox="1"/>
          <p:nvPr/>
        </p:nvSpPr>
        <p:spPr>
          <a:xfrm>
            <a:off x="1143000" y="758475"/>
            <a:ext cx="9396412" cy="523220"/>
          </a:xfrm>
          <a:prstGeom prst="rect">
            <a:avLst/>
          </a:prstGeom>
          <a:noFill/>
        </p:spPr>
        <p:txBody>
          <a:bodyPr wrap="square">
            <a:spAutoFit/>
          </a:bodyPr>
          <a:lstStyle/>
          <a:p>
            <a:r>
              <a:rPr lang="en-ZA" sz="2800" b="1">
                <a:latin typeface="Calibri" panose="020F0502020204030204" pitchFamily="34" charset="0"/>
                <a:ea typeface="Calibri" panose="020F0502020204030204" pitchFamily="34" charset="0"/>
                <a:cs typeface="Calibri" panose="020F0502020204030204" pitchFamily="34" charset="0"/>
              </a:rPr>
              <a:t>8. Commitment To Myself</a:t>
            </a:r>
            <a:endParaRPr lang="en-ZA" sz="280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F6C7EA8-05F3-153E-4A2A-8BA705B7871F}"/>
              </a:ext>
            </a:extLst>
          </p:cNvPr>
          <p:cNvSpPr txBox="1"/>
          <p:nvPr/>
        </p:nvSpPr>
        <p:spPr>
          <a:xfrm>
            <a:off x="1143000" y="1281695"/>
            <a:ext cx="9281905" cy="369332"/>
          </a:xfrm>
          <a:prstGeom prst="rect">
            <a:avLst/>
          </a:prstGeom>
          <a:noFill/>
        </p:spPr>
        <p:txBody>
          <a:bodyPr wrap="square" rtlCol="0">
            <a:spAutoFit/>
          </a:bodyPr>
          <a:lstStyle/>
          <a:p>
            <a:r>
              <a:rPr lang="en-ZA" i="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Type here</a:t>
            </a:r>
          </a:p>
        </p:txBody>
      </p:sp>
      <p:pic>
        <p:nvPicPr>
          <p:cNvPr id="9" name="Picture 8" descr="EMPLOYABILITY &amp; Career Services&#10;&#10;AI-generated content may be incorrect.">
            <a:extLst>
              <a:ext uri="{FF2B5EF4-FFF2-40B4-BE49-F238E27FC236}">
                <a16:creationId xmlns:a16="http://schemas.microsoft.com/office/drawing/2014/main" id="{FF7F7663-B21B-0A9B-6378-9E102077D992}"/>
              </a:ext>
            </a:extLst>
          </p:cNvPr>
          <p:cNvPicPr>
            <a:picLocks noChangeAspect="1"/>
          </p:cNvPicPr>
          <p:nvPr/>
        </p:nvPicPr>
        <p:blipFill>
          <a:blip r:embed="rId2">
            <a:extLst>
              <a:ext uri="{28A0092B-C50C-407E-A947-70E740481C1C}">
                <a14:useLocalDpi xmlns:a14="http://schemas.microsoft.com/office/drawing/2010/main" val="0"/>
              </a:ext>
            </a:extLst>
          </a:blip>
          <a:srcRect t="40691" b="34722"/>
          <a:stretch>
            <a:fillRect/>
          </a:stretch>
        </p:blipFill>
        <p:spPr>
          <a:xfrm>
            <a:off x="7872864" y="73652"/>
            <a:ext cx="3009766" cy="523220"/>
          </a:xfrm>
          <a:prstGeom prst="rect">
            <a:avLst/>
          </a:prstGeom>
        </p:spPr>
      </p:pic>
      <p:pic>
        <p:nvPicPr>
          <p:cNvPr id="11" name="Picture 10" descr="The image depicts the REGENT Business School emblem, emphasizing themes of innovation, rethinking, and disruption, associated with the United States.&#10;&#10;AI-generated content may be incorrect.">
            <a:extLst>
              <a:ext uri="{FF2B5EF4-FFF2-40B4-BE49-F238E27FC236}">
                <a16:creationId xmlns:a16="http://schemas.microsoft.com/office/drawing/2014/main" id="{4F1DE2CD-0128-D15D-6C10-A6D911CFE157}"/>
              </a:ext>
            </a:extLst>
          </p:cNvPr>
          <p:cNvPicPr>
            <a:picLocks noChangeAspect="1"/>
          </p:cNvPicPr>
          <p:nvPr/>
        </p:nvPicPr>
        <p:blipFill>
          <a:blip r:embed="rId3">
            <a:extLst>
              <a:ext uri="{28A0092B-C50C-407E-A947-70E740481C1C}">
                <a14:useLocalDpi xmlns:a14="http://schemas.microsoft.com/office/drawing/2010/main" val="0"/>
              </a:ext>
            </a:extLst>
          </a:blip>
          <a:srcRect l="8078" t="24640" b="24508"/>
          <a:stretch>
            <a:fillRect/>
          </a:stretch>
        </p:blipFill>
        <p:spPr>
          <a:xfrm>
            <a:off x="10683240" y="59269"/>
            <a:ext cx="1508760" cy="590550"/>
          </a:xfrm>
          <a:prstGeom prst="rect">
            <a:avLst/>
          </a:prstGeom>
        </p:spPr>
      </p:pic>
    </p:spTree>
    <p:extLst>
      <p:ext uri="{BB962C8B-B14F-4D97-AF65-F5344CB8AC3E}">
        <p14:creationId xmlns:p14="http://schemas.microsoft.com/office/powerpoint/2010/main" val="33854530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Hoosen Essof</dc:creator>
  <cp:revision>3</cp:revision>
  <dcterms:created xsi:type="dcterms:W3CDTF">2026-10-08T09:49:15Z</dcterms:created>
  <dcterms:modified xsi:type="dcterms:W3CDTF">2026-10-16T05:04:57Z</dcterms:modified>
</cp:coreProperties>
</file>